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7" r:id="rId3"/>
    <p:sldId id="258" r:id="rId4"/>
    <p:sldId id="268" r:id="rId5"/>
    <p:sldId id="280" r:id="rId6"/>
    <p:sldId id="283" r:id="rId7"/>
    <p:sldId id="287" r:id="rId8"/>
    <p:sldId id="261" r:id="rId9"/>
    <p:sldId id="285" r:id="rId10"/>
    <p:sldId id="270" r:id="rId11"/>
    <p:sldId id="262" r:id="rId12"/>
    <p:sldId id="272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0BA5"/>
    <a:srgbClr val="362EA2"/>
    <a:srgbClr val="842C7E"/>
    <a:srgbClr val="2E6C82"/>
    <a:srgbClr val="CC99FF"/>
    <a:srgbClr val="66FF66"/>
    <a:srgbClr val="FF99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50" d="100"/>
          <a:sy n="50" d="100"/>
        </p:scale>
        <p:origin x="-1722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arrysclipart.com/barrysclipart.com/showphoto.php?photo=24423&amp;size=big&amp;papass=&amp;sort=1&amp;thecat=194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barrysclipart.com/barrysclipart.com/showphoto.php?photo=24404&amp;size=big&amp;papass=&amp;sort=1&amp;thecat=194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smiles.33b.ru/smile.88452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2133600" y="1828800"/>
            <a:ext cx="5181600" cy="2819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bg-BG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Умножение </a:t>
            </a:r>
            <a:r>
              <a:rPr lang="bg-BG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bg-BG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</a:t>
            </a:r>
            <a:br>
              <a:rPr lang="bg-BG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за 2 клас</a:t>
            </a:r>
            <a:endParaRPr lang="bg-BG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static-graphics.jupiterimages.com/data/194/1stationery15-m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10" y="2895600"/>
            <a:ext cx="139709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1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533400"/>
            <a:ext cx="594360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Решете   задачите:</a:t>
            </a:r>
            <a:endParaRPr lang="bg-BG" sz="36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00200"/>
            <a:ext cx="7924800" cy="1066800"/>
          </a:xfrm>
          <a:effec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bg-BG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</a:t>
            </a:r>
            <a:r>
              <a:rPr lang="bg-BG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bg-BG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най-малкото трицифрено число извадете произведението на</a:t>
            </a:r>
            <a:r>
              <a:rPr lang="bg-BG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6 </a:t>
            </a:r>
            <a:r>
              <a:rPr lang="bg-BG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bg-BG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2</a:t>
            </a:r>
            <a:endParaRPr lang="en-US" sz="2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04800" y="3733800"/>
            <a:ext cx="7772400" cy="1003300"/>
          </a:xfrm>
          <a:prstGeom prst="rect">
            <a:avLst/>
          </a:prstGeom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bg-BG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bg-BG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bg-BG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зад. Към частното на числата </a:t>
            </a:r>
            <a:r>
              <a:rPr lang="bg-BG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35 </a:t>
            </a:r>
            <a:r>
              <a:rPr lang="bg-BG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и</a:t>
            </a:r>
            <a:r>
              <a:rPr lang="bg-BG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5 </a:t>
            </a:r>
            <a:r>
              <a:rPr lang="bg-BG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прибавете </a:t>
            </a:r>
            <a:r>
              <a:rPr lang="bg-BG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86.</a:t>
            </a:r>
            <a:endParaRPr lang="en-US" sz="2800" b="1" dirty="0">
              <a:solidFill>
                <a:schemeClr val="bg2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29200" y="2680854"/>
            <a:ext cx="2438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sz="2800" b="1" dirty="0" smtClean="0">
                <a:solidFill>
                  <a:srgbClr val="C00000"/>
                </a:solidFill>
                <a:latin typeface="Arial Black" pitchFamily="34" charset="0"/>
              </a:rPr>
              <a:t>100-6.2=</a:t>
            </a:r>
            <a:endParaRPr lang="en-US" sz="2800" b="1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=</a:t>
            </a:r>
            <a:r>
              <a:rPr lang="bg-BG" sz="2800" b="1" dirty="0" smtClean="0">
                <a:solidFill>
                  <a:srgbClr val="C00000"/>
                </a:solidFill>
                <a:latin typeface="Arial Black" pitchFamily="34" charset="0"/>
              </a:rPr>
              <a:t>100-12</a:t>
            </a:r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=</a:t>
            </a:r>
            <a:r>
              <a:rPr lang="bg-BG" sz="28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bg-BG" sz="2800" b="1" dirty="0" smtClean="0">
                <a:solidFill>
                  <a:srgbClr val="C00000"/>
                </a:solidFill>
                <a:latin typeface="Arial Black" pitchFamily="34" charset="0"/>
              </a:rPr>
              <a:t>=88</a:t>
            </a:r>
            <a:endParaRPr lang="en-US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124450" y="4737100"/>
            <a:ext cx="2209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bg-BG" sz="2800" b="1" dirty="0" smtClean="0">
                <a:solidFill>
                  <a:srgbClr val="C00000"/>
                </a:solidFill>
                <a:latin typeface="Arial Black" pitchFamily="34" charset="0"/>
              </a:rPr>
              <a:t>35:5+86=</a:t>
            </a:r>
            <a:endParaRPr lang="en-US" sz="2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=</a:t>
            </a:r>
            <a:r>
              <a:rPr lang="bg-BG" sz="2800" b="1" dirty="0" smtClean="0">
                <a:solidFill>
                  <a:srgbClr val="C00000"/>
                </a:solidFill>
                <a:latin typeface="Arial Black" pitchFamily="34" charset="0"/>
              </a:rPr>
              <a:t>7+86=</a:t>
            </a:r>
            <a:endParaRPr lang="en-US" sz="2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=</a:t>
            </a:r>
            <a:r>
              <a:rPr lang="bg-BG" sz="2800" b="1" dirty="0" smtClean="0">
                <a:solidFill>
                  <a:srgbClr val="C00000"/>
                </a:solidFill>
                <a:latin typeface="Arial Black" pitchFamily="34" charset="0"/>
              </a:rPr>
              <a:t>9</a:t>
            </a:r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endParaRPr lang="en-US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" name="Picture 6" descr="Резултат с изображение за „браво png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50292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61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1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81" b="8855"/>
          <a:stretch/>
        </p:blipFill>
        <p:spPr bwMode="auto">
          <a:xfrm>
            <a:off x="1219200" y="990600"/>
            <a:ext cx="6781800" cy="408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199" y="5080001"/>
            <a:ext cx="6096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haroni" pitchFamily="2" charset="-79"/>
              </a:rPr>
              <a:t>Б Р А В О !</a:t>
            </a:r>
            <a:r>
              <a:rPr lang="en-US" sz="3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haroni" pitchFamily="2" charset="-79"/>
              </a:rPr>
              <a:t> </a:t>
            </a:r>
            <a:r>
              <a:rPr lang="bg-BG" sz="3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haroni" pitchFamily="2" charset="-79"/>
              </a:rPr>
              <a:t>СПРАВИХТЕ СЕ  ОТЛИЧНО !</a:t>
            </a:r>
            <a:endParaRPr lang="en-US" sz="3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  <p:pic>
        <p:nvPicPr>
          <p:cNvPr id="4" name="Picture 6" descr="Резултат с изображение за „браво png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48768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4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4294967295"/>
          </p:nvPr>
        </p:nvSpPr>
        <p:spPr>
          <a:xfrm>
            <a:off x="609600" y="1905000"/>
            <a:ext cx="7772399" cy="32766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softEdge rad="317500"/>
          </a:effectLst>
        </p:spPr>
        <p:txBody>
          <a:bodyPr>
            <a:normAutofit fontScale="92500"/>
          </a:bodyPr>
          <a:lstStyle/>
          <a:p>
            <a:pPr algn="ctr"/>
            <a:r>
              <a:rPr lang="bg-BG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МАТЕМАТИКАТА  Е  ЗАБАВНА,</a:t>
            </a:r>
          </a:p>
          <a:p>
            <a:pPr algn="ctr"/>
            <a:endParaRPr lang="bg-BG" sz="3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bg-BG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 ИНТЕРЕСНА  И  МНОГО ПОЛЕЗНА.</a:t>
            </a:r>
          </a:p>
          <a:p>
            <a:pPr algn="ctr"/>
            <a:endParaRPr lang="bg-BG" sz="3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bg-BG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 УСМИХВАЙТЕ СЕ</a:t>
            </a:r>
            <a:r>
              <a:rPr lang="bg-BG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!</a:t>
            </a:r>
          </a:p>
          <a:p>
            <a:pPr algn="ctr"/>
            <a:endParaRPr lang="bg-BG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6" descr="Резултат с изображение за „браво png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38200"/>
            <a:ext cx="914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Резултат с изображение за „браво png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81600"/>
            <a:ext cx="914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езултат с изображение за „браво png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2" y="838200"/>
            <a:ext cx="914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Резултат с изображение за „браво png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12327"/>
            <a:ext cx="914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8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тат с изображение за „изглед от с. Русокастро, общ. Камено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0" y="381000"/>
            <a:ext cx="8117220" cy="60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2133600" y="16764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ОУ „ИВАН ВАЗОВ“ с.Русокастро</a:t>
            </a:r>
            <a:endParaRPr lang="bg-BG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6324600" y="6158300"/>
            <a:ext cx="2066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н. учител Ст. Чавдарова</a:t>
            </a:r>
            <a:endParaRPr lang="bg-BG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47800"/>
            <a:ext cx="4572000" cy="705905"/>
          </a:xfrm>
        </p:spPr>
        <p:txBody>
          <a:bodyPr anchor="t"/>
          <a:lstStyle/>
          <a:p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.    4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286000"/>
            <a:ext cx="6231467" cy="1309511"/>
          </a:xfrm>
        </p:spPr>
        <p:txBody>
          <a:bodyPr/>
          <a:lstStyle/>
          <a:p>
            <a:pPr algn="l"/>
            <a:r>
              <a:rPr lang="bg-BG" sz="2400" dirty="0" smtClean="0"/>
              <a:t>         /                 /                    /</a:t>
            </a:r>
          </a:p>
          <a:p>
            <a:pPr algn="l"/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множител      множител     произведение</a:t>
            </a:r>
          </a:p>
          <a:p>
            <a:pPr algn="l"/>
            <a:r>
              <a:rPr lang="bg-BG" dirty="0" smtClean="0"/>
              <a:t>  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65618" y="14478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pic>
        <p:nvPicPr>
          <p:cNvPr id="6" name="Picture 6" descr="Резултат с изображение за „браво png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09" y="3962399"/>
            <a:ext cx="2104848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762000" y="838199"/>
            <a:ext cx="75438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bg-B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Колко прави 6.4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как наричаме числата при действие умножение?</a:t>
            </a:r>
            <a:endParaRPr lang="bg-B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676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0"/>
            <a:ext cx="6254044" cy="685799"/>
          </a:xfrm>
        </p:spPr>
        <p:txBody>
          <a:bodyPr>
            <a:normAutofit fontScale="90000"/>
          </a:bodyPr>
          <a:lstStyle/>
          <a:p>
            <a:r>
              <a:rPr lang="bg-BG" sz="4400" b="1" dirty="0" smtClean="0">
                <a:latin typeface="Times New Roman" pitchFamily="18" charset="0"/>
                <a:cs typeface="Times New Roman" pitchFamily="18" charset="0"/>
              </a:rPr>
              <a:t>24    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bg-BG" sz="4400" b="1" dirty="0" smtClean="0">
                <a:latin typeface="Times New Roman" pitchFamily="18" charset="0"/>
                <a:cs typeface="Times New Roman" pitchFamily="18" charset="0"/>
              </a:rPr>
              <a:t>     6    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g-BG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514600"/>
            <a:ext cx="6231467" cy="2520245"/>
          </a:xfrm>
        </p:spPr>
        <p:txBody>
          <a:bodyPr/>
          <a:lstStyle/>
          <a:p>
            <a:pPr algn="l"/>
            <a:r>
              <a:rPr lang="bg-BG" dirty="0" smtClean="0"/>
              <a:t>                        /                        /                       /  </a:t>
            </a:r>
          </a:p>
          <a:p>
            <a:pPr algn="l"/>
            <a:r>
              <a:rPr lang="bg-BG" dirty="0" smtClean="0"/>
              <a:t>                 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делимо          делител             частно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1514702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4</a:t>
            </a:r>
            <a:endParaRPr lang="en-US" dirty="0"/>
          </a:p>
        </p:txBody>
      </p:sp>
      <p:pic>
        <p:nvPicPr>
          <p:cNvPr id="6" name="Picture 6" descr="Резултат с изображение за „браво png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243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ово поле 6"/>
          <p:cNvSpPr txBox="1"/>
          <p:nvPr/>
        </p:nvSpPr>
        <p:spPr>
          <a:xfrm>
            <a:off x="838200" y="756166"/>
            <a:ext cx="75438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bg-B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Колко </a:t>
            </a:r>
            <a:r>
              <a:rPr lang="bg-B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 24: 6 и как наричаме числата при действие деление?</a:t>
            </a:r>
          </a:p>
        </p:txBody>
      </p:sp>
    </p:spTree>
    <p:extLst>
      <p:ext uri="{BB962C8B-B14F-4D97-AF65-F5344CB8AC3E}">
        <p14:creationId xmlns:p14="http://schemas.microsoft.com/office/powerpoint/2010/main" val="314285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ромашка оранжевая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4286249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2111" y="714375"/>
            <a:ext cx="393276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4400" b="1" cap="all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Мълчанка</a:t>
            </a:r>
            <a:endParaRPr lang="en-US" sz="4400" b="1" cap="all" dirty="0">
              <a:ln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5214938" y="714375"/>
            <a:ext cx="8002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bg-BG" sz="7200" dirty="0">
                <a:solidFill>
                  <a:srgbClr val="0066CC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6440489" y="285750"/>
            <a:ext cx="114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sz="7200" dirty="0">
                <a:solidFill>
                  <a:srgbClr val="0066CC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7583489" y="1214439"/>
            <a:ext cx="12144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sz="7200" dirty="0">
                <a:solidFill>
                  <a:srgbClr val="0066CC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7583490" y="2743200"/>
            <a:ext cx="10461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sz="7200" dirty="0">
                <a:solidFill>
                  <a:srgbClr val="0066CC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13320" name="Rectangle 13"/>
          <p:cNvSpPr>
            <a:spLocks noChangeArrowheads="1"/>
          </p:cNvSpPr>
          <p:nvPr/>
        </p:nvSpPr>
        <p:spPr bwMode="auto">
          <a:xfrm>
            <a:off x="6732191" y="3581400"/>
            <a:ext cx="851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sz="7200" dirty="0">
                <a:solidFill>
                  <a:srgbClr val="0066CC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5572125" y="3429000"/>
            <a:ext cx="5238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sz="7200" dirty="0">
                <a:solidFill>
                  <a:srgbClr val="0066CC"/>
                </a:solidFill>
                <a:latin typeface="Arial Black" pitchFamily="34" charset="0"/>
              </a:rPr>
              <a:t>9</a:t>
            </a:r>
          </a:p>
        </p:txBody>
      </p:sp>
      <p:sp>
        <p:nvSpPr>
          <p:cNvPr id="13322" name="Rectangle 7"/>
          <p:cNvSpPr>
            <a:spLocks noChangeArrowheads="1"/>
          </p:cNvSpPr>
          <p:nvPr/>
        </p:nvSpPr>
        <p:spPr bwMode="auto">
          <a:xfrm>
            <a:off x="4714875" y="2286000"/>
            <a:ext cx="8002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bg-BG" sz="7200" dirty="0">
                <a:solidFill>
                  <a:srgbClr val="0066CC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6096000" y="2362201"/>
            <a:ext cx="127238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sz="7200" dirty="0" smtClean="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6000" dirty="0" smtClean="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5</a:t>
            </a:r>
            <a:endParaRPr lang="bg-BG" sz="6000" dirty="0">
              <a:solidFill>
                <a:srgbClr val="FFFF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10" descr="https://d3eh3svpl1busq.cloudfront.net/tVaqySzAkgayOwuJBirbZCbKpyGLRTmC/assets/static/source/wp-content/uploads/2018/10/de5526a45fe6340df28b779313398470.hated_math_1200x6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6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00" y="2743200"/>
            <a:ext cx="2572620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static-graphics.jupiterimages.com/data/194/1schoolgirl15-med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11" y="3199425"/>
            <a:ext cx="1834177" cy="137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78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838200"/>
            <a:ext cx="7172325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6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Открийте  липсващите  числа.</a:t>
            </a:r>
            <a:endParaRPr lang="en-US" sz="3600" b="1" dirty="0">
              <a:ln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81000" y="23622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bg-BG">
              <a:latin typeface="Gill Sans MT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228600" y="2873990"/>
            <a:ext cx="5776914" cy="93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5400" b="1" dirty="0" smtClean="0">
                <a:solidFill>
                  <a:srgbClr val="FED46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chemeClr val="accent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bg-BG" sz="5400" b="1" dirty="0" smtClean="0">
                <a:solidFill>
                  <a:schemeClr val="accent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5400" b="1" dirty="0" smtClean="0">
                <a:solidFill>
                  <a:schemeClr val="accent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bg-BG" sz="5400" b="1" dirty="0" smtClean="0">
                <a:solidFill>
                  <a:schemeClr val="accent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en-US" sz="5400" b="1" dirty="0" smtClean="0">
                <a:solidFill>
                  <a:srgbClr val="FED46C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5400" b="1" dirty="0" smtClean="0">
                <a:solidFill>
                  <a:schemeClr val="accent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=36</a:t>
            </a:r>
            <a:endParaRPr lang="en-US" sz="5400" b="1" dirty="0">
              <a:solidFill>
                <a:schemeClr val="accent1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2" descr="http://s8.rimg.info/d65e39102f7d5a308e9a17a9f9cc21ba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93" y="3008809"/>
            <a:ext cx="930303" cy="80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66800" y="4301471"/>
            <a:ext cx="586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00B0F0"/>
                </a:solidFill>
                <a:latin typeface="Comic Sans MS" pitchFamily="66" charset="0"/>
              </a:rPr>
              <a:t>9.4-</a:t>
            </a:r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</a:t>
            </a:r>
            <a:r>
              <a:rPr lang="en-US" sz="5400" b="1" dirty="0" smtClean="0">
                <a:solidFill>
                  <a:srgbClr val="00B0F0"/>
                </a:solidFill>
                <a:latin typeface="Comic Sans MS" pitchFamily="66" charset="0"/>
              </a:rPr>
              <a:t>=34</a:t>
            </a:r>
            <a:endParaRPr lang="en-US" sz="5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9" name="Picture 2" descr="http://s8.rimg.info/d65e39102f7d5a308e9a17a9f9cc21ba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58" y="4376248"/>
            <a:ext cx="852270" cy="64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81400" y="5486400"/>
            <a:ext cx="4657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</a:t>
            </a:r>
            <a:r>
              <a:rPr lang="en-US" sz="5400" b="1" dirty="0" smtClean="0">
                <a:solidFill>
                  <a:srgbClr val="FF0000"/>
                </a:solidFill>
                <a:latin typeface="Comic Sans MS" pitchFamily="66" charset="0"/>
              </a:rPr>
              <a:t>5.5-4.5=</a:t>
            </a:r>
            <a:endParaRPr lang="en-US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" name="Picture 2" descr="http://s8.rimg.info/d65e39102f7d5a308e9a17a9f9cc21ba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603" y="5527964"/>
            <a:ext cx="879078" cy="75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853362" y="1950660"/>
            <a:ext cx="5286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238604" y="3581400"/>
            <a:ext cx="8790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2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934200" y="2547144"/>
            <a:ext cx="6088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5</a:t>
            </a:r>
          </a:p>
        </p:txBody>
      </p:sp>
      <p:pic>
        <p:nvPicPr>
          <p:cNvPr id="15" name="Picture 6" descr="Резултат с изображение за „браво png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94" y="5026114"/>
            <a:ext cx="1377305" cy="124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05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5134E-6 L -0.6665 0.1436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3" y="7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 0.11101 " pathEditMode="relative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2844 L 0.03611 0.4280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19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4"/>
          <p:cNvSpPr txBox="1">
            <a:spLocks noChangeArrowheads="1"/>
          </p:cNvSpPr>
          <p:nvPr/>
        </p:nvSpPr>
        <p:spPr bwMode="auto">
          <a:xfrm>
            <a:off x="990600" y="1447800"/>
            <a:ext cx="7256463" cy="144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bg-BG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числото </a:t>
            </a:r>
            <a:r>
              <a:rPr lang="en-US" altLang="bg-B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bg-BG" altLang="bg-BG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bg-BG" altLang="bg-B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altLang="bg-BG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извадете</a:t>
            </a:r>
            <a:r>
              <a:rPr lang="bg-BG" altLang="bg-BG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altLang="bg-B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частното </a:t>
            </a:r>
            <a:r>
              <a:rPr lang="bg-BG" altLang="bg-BG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числата </a:t>
            </a:r>
            <a:r>
              <a:rPr lang="bg-BG" altLang="bg-BG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bg-BG" altLang="bg-BG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</a:t>
            </a:r>
            <a:r>
              <a:rPr lang="bg-BG" altLang="bg-BG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r>
              <a:rPr lang="bg-BG" altLang="bg-BG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bg-BG" altLang="bg-BG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905000" y="3276599"/>
            <a:ext cx="4052454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4400" b="1" dirty="0" smtClean="0">
                <a:solidFill>
                  <a:srgbClr val="7030A0"/>
                </a:solidFill>
              </a:rPr>
              <a:t>9</a:t>
            </a:r>
            <a:r>
              <a:rPr lang="bg-BG" altLang="bg-BG" sz="4400" b="1" dirty="0">
                <a:solidFill>
                  <a:srgbClr val="7030A0"/>
                </a:solidFill>
              </a:rPr>
              <a:t>2</a:t>
            </a:r>
            <a:r>
              <a:rPr lang="bg-BG" altLang="bg-BG" sz="4400" b="1" dirty="0" smtClean="0">
                <a:solidFill>
                  <a:srgbClr val="7030A0"/>
                </a:solidFill>
              </a:rPr>
              <a:t>-16:4</a:t>
            </a:r>
            <a:r>
              <a:rPr lang="en-US" altLang="bg-BG" sz="4400" b="1" dirty="0" smtClean="0">
                <a:solidFill>
                  <a:srgbClr val="7030A0"/>
                </a:solidFill>
              </a:rPr>
              <a:t> </a:t>
            </a:r>
            <a:r>
              <a:rPr lang="bg-BG" altLang="bg-BG" sz="4400" b="1" dirty="0">
                <a:solidFill>
                  <a:srgbClr val="7030A0"/>
                </a:solidFill>
              </a:rPr>
              <a:t>=</a:t>
            </a:r>
            <a:endParaRPr lang="en-US" altLang="bg-BG" sz="4400" b="1" dirty="0">
              <a:solidFill>
                <a:srgbClr val="7030A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bg-BG" altLang="bg-BG" sz="4400" b="1" dirty="0" smtClean="0">
                <a:solidFill>
                  <a:srgbClr val="7030A0"/>
                </a:solidFill>
              </a:rPr>
              <a:t>9</a:t>
            </a:r>
            <a:r>
              <a:rPr lang="bg-BG" altLang="bg-BG" sz="4400" b="1" dirty="0">
                <a:solidFill>
                  <a:srgbClr val="7030A0"/>
                </a:solidFill>
              </a:rPr>
              <a:t>2</a:t>
            </a:r>
            <a:r>
              <a:rPr lang="en-US" altLang="bg-BG" sz="4400" b="1" dirty="0" smtClean="0">
                <a:solidFill>
                  <a:srgbClr val="7030A0"/>
                </a:solidFill>
              </a:rPr>
              <a:t> </a:t>
            </a:r>
            <a:r>
              <a:rPr lang="en-US" altLang="bg-BG" sz="4400" b="1" dirty="0">
                <a:solidFill>
                  <a:srgbClr val="7030A0"/>
                </a:solidFill>
              </a:rPr>
              <a:t>– </a:t>
            </a:r>
            <a:r>
              <a:rPr lang="en-US" altLang="bg-BG" sz="4400" b="1" dirty="0" smtClean="0">
                <a:solidFill>
                  <a:srgbClr val="7030A0"/>
                </a:solidFill>
              </a:rPr>
              <a:t>4 </a:t>
            </a:r>
            <a:r>
              <a:rPr lang="en-US" altLang="bg-BG" sz="4400" b="1" dirty="0">
                <a:solidFill>
                  <a:srgbClr val="7030A0"/>
                </a:solidFill>
              </a:rPr>
              <a:t>=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bg-BG" sz="4400" b="1" dirty="0">
                <a:solidFill>
                  <a:srgbClr val="7030A0"/>
                </a:solidFill>
              </a:rPr>
              <a:t>= </a:t>
            </a:r>
            <a:r>
              <a:rPr lang="bg-BG" altLang="bg-BG" sz="4400" b="1" dirty="0" smtClean="0">
                <a:solidFill>
                  <a:srgbClr val="7030A0"/>
                </a:solidFill>
              </a:rPr>
              <a:t>88</a:t>
            </a:r>
            <a:endParaRPr lang="bg-BG" altLang="bg-BG" sz="4400" b="1" dirty="0">
              <a:solidFill>
                <a:srgbClr val="7030A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bg-BG" altLang="bg-BG" sz="6000" b="1" dirty="0">
              <a:solidFill>
                <a:srgbClr val="FF0066"/>
              </a:solidFill>
            </a:endParaRPr>
          </a:p>
        </p:txBody>
      </p:sp>
      <p:pic>
        <p:nvPicPr>
          <p:cNvPr id="10" name="Picture 6" descr="Резултат с изображение за „браво png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4" y="4022652"/>
            <a:ext cx="2289609" cy="207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42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547813" y="765175"/>
            <a:ext cx="5976937" cy="25545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bg-BG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Към произведението на числата 9 и 4 прибавете частното на числата</a:t>
            </a:r>
            <a:r>
              <a:rPr lang="bg-BG" altLang="bg-BG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36 </a:t>
            </a:r>
            <a:r>
              <a:rPr lang="bg-BG" altLang="bg-BG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</a:rPr>
              <a:t>и</a:t>
            </a:r>
            <a:r>
              <a:rPr lang="bg-BG" altLang="bg-BG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6 .</a:t>
            </a:r>
            <a:endParaRPr lang="bg-BG" altLang="bg-BG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169988" y="3702050"/>
            <a:ext cx="60483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4000" b="1" dirty="0" smtClean="0">
                <a:solidFill>
                  <a:srgbClr val="FF9900"/>
                </a:solidFill>
              </a:rPr>
              <a:t>9 . 4 + 36 : 6 =</a:t>
            </a:r>
            <a:endParaRPr lang="bg-BG" altLang="bg-BG" sz="4000" b="1" dirty="0">
              <a:solidFill>
                <a:srgbClr val="FF9900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69988" y="4438651"/>
            <a:ext cx="13700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4000" b="1" dirty="0" smtClean="0">
                <a:solidFill>
                  <a:srgbClr val="FF9900"/>
                </a:solidFill>
              </a:rPr>
              <a:t>=</a:t>
            </a:r>
            <a:endParaRPr lang="bg-BG" altLang="bg-BG" sz="4000" b="1" dirty="0">
              <a:solidFill>
                <a:srgbClr val="FF9900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547814" y="4468813"/>
            <a:ext cx="874712" cy="72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4000" b="1" dirty="0" smtClean="0">
                <a:solidFill>
                  <a:srgbClr val="FF9900"/>
                </a:solidFill>
              </a:rPr>
              <a:t>36</a:t>
            </a:r>
            <a:endParaRPr lang="bg-BG" altLang="bg-BG" sz="4000" b="1" dirty="0">
              <a:solidFill>
                <a:srgbClr val="FF9900"/>
              </a:solidFill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053389" y="4468813"/>
            <a:ext cx="842211" cy="73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4000" b="1" dirty="0" smtClean="0">
                <a:solidFill>
                  <a:srgbClr val="9900FF"/>
                </a:solidFill>
              </a:rPr>
              <a:t> </a:t>
            </a:r>
            <a:r>
              <a:rPr lang="bg-BG" altLang="bg-BG" sz="4000" b="1" dirty="0" smtClean="0">
                <a:solidFill>
                  <a:srgbClr val="FF9900"/>
                </a:solidFill>
              </a:rPr>
              <a:t>+</a:t>
            </a:r>
            <a:endParaRPr lang="bg-BG" altLang="bg-BG" sz="4000" b="1" dirty="0">
              <a:solidFill>
                <a:srgbClr val="FF9900"/>
              </a:solidFill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540002" y="4459705"/>
            <a:ext cx="12459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4000" b="1" dirty="0" smtClean="0">
                <a:solidFill>
                  <a:srgbClr val="FF9900"/>
                </a:solidFill>
              </a:rPr>
              <a:t> 6</a:t>
            </a:r>
            <a:endParaRPr lang="bg-BG" altLang="bg-BG" sz="4000" b="1" dirty="0">
              <a:solidFill>
                <a:srgbClr val="FF9900"/>
              </a:solidFill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124200" y="4491789"/>
            <a:ext cx="14120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4000" b="1" dirty="0">
                <a:solidFill>
                  <a:srgbClr val="FF9900"/>
                </a:solidFill>
              </a:rPr>
              <a:t>=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196975" y="5256213"/>
            <a:ext cx="20351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4000" b="1" dirty="0" smtClean="0">
                <a:solidFill>
                  <a:srgbClr val="FF9900"/>
                </a:solidFill>
              </a:rPr>
              <a:t>= 42</a:t>
            </a:r>
            <a:endParaRPr lang="bg-BG" altLang="bg-BG" sz="4000" b="1" dirty="0">
              <a:solidFill>
                <a:srgbClr val="FF9900"/>
              </a:solidFill>
            </a:endParaRPr>
          </a:p>
        </p:txBody>
      </p:sp>
      <p:pic>
        <p:nvPicPr>
          <p:cNvPr id="11" name="Picture 6" descr="Резултат с изображение за „браво png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199"/>
            <a:ext cx="1752601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2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12297" grpId="0"/>
      <p:bldP spid="12298" grpId="0"/>
      <p:bldP spid="12299" grpId="0"/>
      <p:bldP spid="12300" grpId="0"/>
      <p:bldP spid="123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239" y="704908"/>
            <a:ext cx="1302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 . 1 =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35238" y="1162107"/>
            <a:ext cx="941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. 4 =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35238" y="1603917"/>
            <a:ext cx="926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3 .</a:t>
            </a:r>
            <a:r>
              <a:rPr lang="bg-BG" sz="2000" dirty="0" smtClean="0"/>
              <a:t> </a:t>
            </a:r>
            <a:r>
              <a:rPr lang="en-US" sz="2000" dirty="0" smtClean="0"/>
              <a:t>5 =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35238" y="1988639"/>
            <a:ext cx="941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 . 4 =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35238" y="2395028"/>
            <a:ext cx="918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 . 2 =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35238" y="2842231"/>
            <a:ext cx="92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 . 5 =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35238" y="3257729"/>
            <a:ext cx="1302980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9 . 0 =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35238" y="3686333"/>
            <a:ext cx="980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 . 3 =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35238" y="4167755"/>
            <a:ext cx="92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 . 5 =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835238" y="4712746"/>
            <a:ext cx="1151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.10=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35239" y="5173662"/>
            <a:ext cx="115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 . 5 =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732925" y="704908"/>
            <a:ext cx="506868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0344" y="1162107"/>
            <a:ext cx="85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60344" y="1603918"/>
            <a:ext cx="85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4590" y="1988641"/>
            <a:ext cx="84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3348" y="2395028"/>
            <a:ext cx="862940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0345" y="2842231"/>
            <a:ext cx="108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77232" y="3257729"/>
            <a:ext cx="96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77233" y="3686333"/>
            <a:ext cx="965966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86723" y="4183144"/>
            <a:ext cx="80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1581" y="4712746"/>
            <a:ext cx="104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01581" y="5173662"/>
            <a:ext cx="92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Резултат с изображение за „браво png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635" y="3686333"/>
            <a:ext cx="2094600" cy="22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3eh3svpl1busq.cloudfront.net/tVaqySzAkgayOwuJBirbZCbKpyGLRTmC/assets/static/source/wp-content/uploads/2018/10/de5526a45fe6340df28b779313398470.hated_math_1200x6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6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88" y="4055663"/>
            <a:ext cx="2537455" cy="184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лавие 25"/>
          <p:cNvSpPr>
            <a:spLocks noGrp="1"/>
          </p:cNvSpPr>
          <p:nvPr>
            <p:ph type="title"/>
          </p:nvPr>
        </p:nvSpPr>
        <p:spPr>
          <a:xfrm>
            <a:off x="2362200" y="609600"/>
            <a:ext cx="5562600" cy="5525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bg-BG" sz="3200" b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Извършете умножението </a:t>
            </a:r>
            <a:endParaRPr lang="bg-BG" sz="3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03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547813" y="765175"/>
            <a:ext cx="5976937" cy="21236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bg-BG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сбора на </a:t>
            </a:r>
            <a:r>
              <a:rPr lang="bg-BG" altLang="bg-BG" sz="4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числата </a:t>
            </a:r>
            <a:r>
              <a:rPr lang="bg-BG" altLang="bg-BG" sz="4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</a:t>
            </a:r>
            <a:r>
              <a:rPr lang="bg-BG" altLang="bg-BG" sz="4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</a:t>
            </a:r>
            <a:r>
              <a:rPr lang="bg-BG" altLang="bg-BG" sz="4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altLang="bg-BG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 </a:t>
            </a:r>
            <a:r>
              <a:rPr lang="bg-BG" altLang="bg-BG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извадете частното </a:t>
            </a:r>
            <a:r>
              <a:rPr lang="bg-BG" altLang="bg-BG" sz="4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числата </a:t>
            </a:r>
            <a:r>
              <a:rPr lang="bg-BG" altLang="bg-BG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</a:t>
            </a:r>
            <a:r>
              <a:rPr lang="bg-BG" altLang="bg-BG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</a:t>
            </a:r>
            <a:r>
              <a:rPr lang="bg-BG" altLang="bg-BG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9.</a:t>
            </a:r>
            <a:endParaRPr lang="bg-BG" altLang="bg-BG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169988" y="3702050"/>
            <a:ext cx="60483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4000" b="1" dirty="0" smtClean="0">
                <a:solidFill>
                  <a:srgbClr val="9900FF"/>
                </a:solidFill>
              </a:rPr>
              <a:t>(56+37) - 36:9=</a:t>
            </a:r>
            <a:endParaRPr lang="bg-BG" altLang="bg-BG" sz="4000" b="1" dirty="0">
              <a:solidFill>
                <a:srgbClr val="9900FF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69989" y="4440238"/>
            <a:ext cx="12525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4000" b="1" dirty="0">
                <a:solidFill>
                  <a:srgbClr val="9900FF"/>
                </a:solidFill>
              </a:rPr>
              <a:t>=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547814" y="4440238"/>
            <a:ext cx="8747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4000" b="1" dirty="0" smtClean="0">
                <a:solidFill>
                  <a:srgbClr val="9900FF"/>
                </a:solidFill>
              </a:rPr>
              <a:t>93</a:t>
            </a:r>
            <a:endParaRPr lang="bg-BG" altLang="bg-BG" sz="4000" b="1" dirty="0">
              <a:solidFill>
                <a:srgbClr val="9900FF"/>
              </a:solidFill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985171" y="4409936"/>
            <a:ext cx="7580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4000" b="1" dirty="0" smtClean="0">
                <a:solidFill>
                  <a:srgbClr val="9900FF"/>
                </a:solidFill>
              </a:rPr>
              <a:t>  -</a:t>
            </a:r>
            <a:endParaRPr lang="bg-BG" altLang="bg-BG" sz="4000" b="1" dirty="0">
              <a:solidFill>
                <a:srgbClr val="9900FF"/>
              </a:solidFill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667001" y="4468813"/>
            <a:ext cx="7239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4000" b="1" dirty="0" smtClean="0">
                <a:solidFill>
                  <a:srgbClr val="9900FF"/>
                </a:solidFill>
              </a:rPr>
              <a:t>4</a:t>
            </a:r>
            <a:endParaRPr lang="bg-BG" altLang="bg-BG" sz="4000" b="1" dirty="0">
              <a:solidFill>
                <a:srgbClr val="9900FF"/>
              </a:solidFill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232150" y="4468813"/>
            <a:ext cx="9620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4000" b="1" dirty="0">
                <a:solidFill>
                  <a:srgbClr val="9900FF"/>
                </a:solidFill>
              </a:rPr>
              <a:t>=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196975" y="5256213"/>
            <a:ext cx="20351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sz="4000" b="1" dirty="0" smtClean="0">
                <a:solidFill>
                  <a:srgbClr val="9900FF"/>
                </a:solidFill>
              </a:rPr>
              <a:t>= 89</a:t>
            </a:r>
            <a:endParaRPr lang="bg-BG" altLang="bg-BG" sz="4000" b="1" dirty="0">
              <a:solidFill>
                <a:srgbClr val="9900FF"/>
              </a:solidFill>
            </a:endParaRPr>
          </a:p>
        </p:txBody>
      </p:sp>
      <p:pic>
        <p:nvPicPr>
          <p:cNvPr id="11" name="Picture 6" descr="Резултат с изображение за „браво png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199"/>
            <a:ext cx="1752601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51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12297" grpId="0"/>
      <p:bldP spid="12298" grpId="0"/>
      <p:bldP spid="12299" grpId="0"/>
      <p:bldP spid="12300" grpId="0"/>
      <p:bldP spid="1230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663</TotalTime>
  <Words>301</Words>
  <Application>Microsoft Office PowerPoint</Application>
  <PresentationFormat>Презентация на цял екран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4" baseType="lpstr">
      <vt:lpstr>Pushpin</vt:lpstr>
      <vt:lpstr>Умножение и  деление  задачи за 2 клас</vt:lpstr>
      <vt:lpstr>6    .    4     =</vt:lpstr>
      <vt:lpstr>24     :     6     = 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Извършете умножението </vt:lpstr>
      <vt:lpstr>Презентация на PowerPoint</vt:lpstr>
      <vt:lpstr>1 зад.От най-малкото трицифрено число извадете произведението на 6 и 2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и деление</dc:title>
  <dc:creator>George</dc:creator>
  <cp:lastModifiedBy>hp</cp:lastModifiedBy>
  <cp:revision>156</cp:revision>
  <dcterms:created xsi:type="dcterms:W3CDTF">2006-08-16T00:00:00Z</dcterms:created>
  <dcterms:modified xsi:type="dcterms:W3CDTF">2020-03-18T01:46:12Z</dcterms:modified>
</cp:coreProperties>
</file>